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Dosis Light"/>
      <p:regular r:id="rId19"/>
      <p:bold r:id="rId20"/>
    </p:embeddedFont>
    <p:embeddedFont>
      <p:font typeface="Dosis"/>
      <p:regular r:id="rId21"/>
      <p:bold r:id="rId22"/>
    </p:embeddedFont>
    <p:embeddedFont>
      <p:font typeface="Titillium Web"/>
      <p:regular r:id="rId23"/>
      <p:bold r:id="rId24"/>
      <p:italic r:id="rId25"/>
      <p:boldItalic r:id="rId26"/>
    </p:embeddedFont>
    <p:embeddedFont>
      <p:font typeface="Titillium Web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sisLight-bold.fntdata"/><Relationship Id="rId22" Type="http://schemas.openxmlformats.org/officeDocument/2006/relationships/font" Target="fonts/Dosis-bold.fntdata"/><Relationship Id="rId21" Type="http://schemas.openxmlformats.org/officeDocument/2006/relationships/font" Target="fonts/Dosis-regular.fntdata"/><Relationship Id="rId24" Type="http://schemas.openxmlformats.org/officeDocument/2006/relationships/font" Target="fonts/TitilliumWeb-bold.fntdata"/><Relationship Id="rId23" Type="http://schemas.openxmlformats.org/officeDocument/2006/relationships/font" Target="fonts/TitilliumWe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-boldItalic.fntdata"/><Relationship Id="rId25" Type="http://schemas.openxmlformats.org/officeDocument/2006/relationships/font" Target="fonts/TitilliumWeb-italic.fntdata"/><Relationship Id="rId28" Type="http://schemas.openxmlformats.org/officeDocument/2006/relationships/font" Target="fonts/TitilliumWebLight-bold.fntdata"/><Relationship Id="rId27" Type="http://schemas.openxmlformats.org/officeDocument/2006/relationships/font" Target="fonts/TitilliumWeb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TitilliumWeb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osisLigh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Shape 39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2" name="Shape 3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Shape 39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0" name="Shape 39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Shape 39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Shape 39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3" name="Shape 39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6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4" name="Shape 3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Shape 38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0" name="Shape 38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Shape 38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Shape 38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Shape 38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6" name="Shape 38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Shape 38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4" name="Shape 38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Shape 3505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6" y="28697"/>
            <a:ext cx="1286903" cy="5086302"/>
            <a:chOff x="6367294" y="28697"/>
            <a:chExt cx="1286903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8" y="28697"/>
            <a:ext cx="1286903" cy="5086302"/>
            <a:chOff x="6367294" y="28697"/>
            <a:chExt cx="1286903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80BFB7"/>
              </a:buClr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Shape 156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Shape 1840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844" name="Shape 184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Shape 211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22" name="Shape 2122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123" name="Shape 2123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124" name="Shape 2124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Shape 239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Shape 2676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Shape 295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Shape 322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/>
          <p:nvPr>
            <p:ph type="ctrTitle"/>
          </p:nvPr>
        </p:nvSpPr>
        <p:spPr>
          <a:xfrm>
            <a:off x="762000" y="696425"/>
            <a:ext cx="5955900" cy="120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 MOBIL ECHIPAT CU LiDAR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Pozitionare precisa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Motoarele pas cu pas ofera precizia necesara acestui proiect. Pentru a putea genera o harta corecta este nevoie sa cunoastem pozitia unghiulara cat mai exacta a senzorului.</a:t>
            </a:r>
          </a:p>
        </p:txBody>
      </p:sp>
      <p:sp>
        <p:nvSpPr>
          <p:cNvPr id="3905" name="Shape 390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MOTOARELE PAS CU PAS</a:t>
            </a:r>
          </a:p>
        </p:txBody>
      </p:sp>
      <p:sp>
        <p:nvSpPr>
          <p:cNvPr id="3906" name="Shape 390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Driverele Adafruit Motor Shield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Driverele folosite pentru controlul motoarelor fac accesibila implementarea software datorita librariilor de calitate puse la dispozitie de catre producator.</a:t>
            </a:r>
          </a:p>
        </p:txBody>
      </p:sp>
      <p:sp>
        <p:nvSpPr>
          <p:cNvPr id="3907" name="Shape 3907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Shape 3912"/>
          <p:cNvSpPr/>
          <p:nvPr/>
        </p:nvSpPr>
        <p:spPr>
          <a:xfrm>
            <a:off x="3388400" y="1109269"/>
            <a:ext cx="3855147" cy="300127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3" name="Shape 3913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14" name="Shape 3914"/>
          <p:cNvSpPr txBox="1"/>
          <p:nvPr>
            <p:ph idx="4294967295" type="body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APLICATIA JAVA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Aplicatia pentru PC, dezvoltata in limbajul Java pentru o compatibilitate cat mai mare, reprezinta interfata utilizatorului cu robotul. Folosind aplicatia se pot controla miscarile robotului si se poate genera harta LiDAR.</a:t>
            </a:r>
          </a:p>
        </p:txBody>
      </p:sp>
      <p:sp>
        <p:nvSpPr>
          <p:cNvPr id="3915" name="Shape 3915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16" name="Shape 3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r_edges.png" id="3921" name="Shape 39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25" y="-18750"/>
            <a:ext cx="6858000" cy="518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2" name="Shape 3922"/>
          <p:cNvSpPr txBox="1"/>
          <p:nvPr>
            <p:ph idx="4294967295"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923" name="Shape 392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Multumesc pentru sustinere!</a:t>
            </a:r>
          </a:p>
        </p:txBody>
      </p:sp>
      <p:sp>
        <p:nvSpPr>
          <p:cNvPr id="3929" name="Shape 3929"/>
          <p:cNvSpPr txBox="1"/>
          <p:nvPr>
            <p:ph idx="1" type="body"/>
          </p:nvPr>
        </p:nvSpPr>
        <p:spPr>
          <a:xfrm>
            <a:off x="718300" y="1711699"/>
            <a:ext cx="6761100" cy="298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As dori sa multumesc pentru sustinerea pe parcursul facultatii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000"/>
              <a:t>Doamnelor si domnilor profesori care si-au dedicat timpul formarii mele ca viitor inginer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000"/>
              <a:t>Domnului Sef lucr. Dr. Ing. Florin Stinga pentru sfaturile date de-a lungul acestui proiect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2000"/>
              <a:t>Tuturor colegilor cu care am lucrat si sper sa colaborez pe viitor</a:t>
            </a:r>
          </a:p>
        </p:txBody>
      </p:sp>
      <p:sp>
        <p:nvSpPr>
          <p:cNvPr id="3930" name="Shape 3930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Shape 3935"/>
          <p:cNvSpPr txBox="1"/>
          <p:nvPr>
            <p:ph idx="4294967295" type="ctrTitle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80BFB7"/>
                </a:solidFill>
              </a:rPr>
              <a:t>Va multumesc!</a:t>
            </a:r>
          </a:p>
        </p:txBody>
      </p:sp>
      <p:sp>
        <p:nvSpPr>
          <p:cNvPr id="3936" name="Shape 3936"/>
          <p:cNvSpPr txBox="1"/>
          <p:nvPr>
            <p:ph idx="4294967295" type="subTitle"/>
          </p:nvPr>
        </p:nvSpPr>
        <p:spPr>
          <a:xfrm>
            <a:off x="640225" y="3603250"/>
            <a:ext cx="48639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D3EBD5"/>
                </a:solidFill>
              </a:rPr>
              <a:t>Si va astept cu intrebari</a:t>
            </a:r>
          </a:p>
        </p:txBody>
      </p:sp>
      <p:sp>
        <p:nvSpPr>
          <p:cNvPr id="3937" name="Shape 3937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/>
          <p:nvPr>
            <p:ph idx="4294967295" type="ctrTitle"/>
          </p:nvPr>
        </p:nvSpPr>
        <p:spPr>
          <a:xfrm>
            <a:off x="3319624" y="668950"/>
            <a:ext cx="4538999" cy="1206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Bine ati venit!</a:t>
            </a:r>
          </a:p>
        </p:txBody>
      </p:sp>
      <p:sp>
        <p:nvSpPr>
          <p:cNvPr id="3842" name="Shape 3842"/>
          <p:cNvSpPr txBox="1"/>
          <p:nvPr>
            <p:ph idx="4294967295" type="subTitle"/>
          </p:nvPr>
        </p:nvSpPr>
        <p:spPr>
          <a:xfrm>
            <a:off x="3319625" y="1968725"/>
            <a:ext cx="4308300" cy="303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Ma numesc Voinea Andrei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Student la specializarea Automatica si Informatica Aplicata din cadrul Facultatii de Automatica, Calculatoare si Electronica</a:t>
            </a:r>
          </a:p>
        </p:txBody>
      </p:sp>
      <p:pic>
        <p:nvPicPr>
          <p:cNvPr descr="photo-1434030216411-0b793f4b4173.jpg" id="3843" name="Shape 3843"/>
          <p:cNvPicPr preferRelativeResize="0"/>
          <p:nvPr/>
        </p:nvPicPr>
        <p:blipFill rotWithShape="1">
          <a:blip r:embed="rId3">
            <a:alphaModFix/>
          </a:blip>
          <a:srcRect b="0" l="23367" r="21417" t="0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4" name="Shape 3844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45" name="Shape 38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7174" cy="1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DE CE AM ALES UN ROBOT?</a:t>
            </a:r>
          </a:p>
        </p:txBody>
      </p:sp>
      <p:sp>
        <p:nvSpPr>
          <p:cNvPr id="3851" name="Shape 3851"/>
          <p:cNvSpPr txBox="1"/>
          <p:nvPr>
            <p:ph idx="1" type="subTitle"/>
          </p:nvPr>
        </p:nvSpPr>
        <p:spPr>
          <a:xfrm>
            <a:off x="685800" y="3983050"/>
            <a:ext cx="57522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Echilibrul perfect intre hardware si software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Shape 3856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a world of talkers, be a thinker and a doer.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r">
              <a:spcBef>
                <a:spcPts val="0"/>
              </a:spcBef>
              <a:buNone/>
            </a:pPr>
            <a:r>
              <a:rPr lang="en"/>
              <a:t>			</a:t>
            </a:r>
            <a:r>
              <a:rPr i="0" lang="en" sz="1800"/>
              <a:t>-DESTIN SANDLIN</a:t>
            </a:r>
          </a:p>
        </p:txBody>
      </p:sp>
      <p:sp>
        <p:nvSpPr>
          <p:cNvPr id="3857" name="Shape 3857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Shape 3862"/>
          <p:cNvSpPr txBox="1"/>
          <p:nvPr>
            <p:ph idx="4294967295" type="ctrTitle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ESP8266</a:t>
            </a:r>
          </a:p>
        </p:txBody>
      </p:sp>
      <p:sp>
        <p:nvSpPr>
          <p:cNvPr id="3863" name="Shape 3863"/>
          <p:cNvSpPr txBox="1"/>
          <p:nvPr>
            <p:ph idx="4294967295" type="subTitle"/>
          </p:nvPr>
        </p:nvSpPr>
        <p:spPr>
          <a:xfrm>
            <a:off x="685800" y="3487749"/>
            <a:ext cx="5495100" cy="94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Un microcontroller pregatit pentru Internet of Things</a:t>
            </a:r>
          </a:p>
        </p:txBody>
      </p:sp>
      <p:sp>
        <p:nvSpPr>
          <p:cNvPr id="3864" name="Shape 3864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65" name="Shape 3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12367">
            <a:off x="572750" y="1540574"/>
            <a:ext cx="979300" cy="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Shape 3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87907">
            <a:off x="973985" y="647811"/>
            <a:ext cx="1032553" cy="103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ESP8266</a:t>
            </a:r>
          </a:p>
        </p:txBody>
      </p:sp>
      <p:sp>
        <p:nvSpPr>
          <p:cNvPr id="3872" name="Shape 3872"/>
          <p:cNvSpPr txBox="1"/>
          <p:nvPr>
            <p:ph idx="1" type="body"/>
          </p:nvPr>
        </p:nvSpPr>
        <p:spPr>
          <a:xfrm>
            <a:off x="718300" y="1733550"/>
            <a:ext cx="6974400" cy="298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Arhitectura 16-bit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160 MHz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Stiva TCP/IP si Wi-FI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Microcontrollerul ESP8266 reprezinta pentru era </a:t>
            </a:r>
            <a:r>
              <a:rPr i="1" lang="en"/>
              <a:t>Internet of Things</a:t>
            </a:r>
            <a:r>
              <a:rPr lang="en"/>
              <a:t> ce a reprezentat Intel 8080 pentru anii ‘70.</a:t>
            </a:r>
          </a:p>
        </p:txBody>
      </p:sp>
      <p:sp>
        <p:nvSpPr>
          <p:cNvPr id="3873" name="Shape 387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74" name="Shape 3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675" y="0"/>
            <a:ext cx="4129899" cy="3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Shape 387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ESP8266 este responsabil de</a:t>
            </a:r>
          </a:p>
        </p:txBody>
      </p:sp>
      <p:sp>
        <p:nvSpPr>
          <p:cNvPr id="3880" name="Shape 3880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Controlul motoarelor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Microcontrollerul este responsabil de controlul motoarelor pas cu pas, secventele de comanda avand implementati algoritmi de accelerare si decelerare.</a:t>
            </a:r>
          </a:p>
        </p:txBody>
      </p:sp>
      <p:sp>
        <p:nvSpPr>
          <p:cNvPr id="3881" name="Shape 3881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Comunicarea cu senzorul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ESP8266 interogheaza senzorul la fiecare 35 de milisecunde prin magistrala I2C.</a:t>
            </a:r>
          </a:p>
        </p:txBody>
      </p:sp>
      <p:sp>
        <p:nvSpPr>
          <p:cNvPr id="3882" name="Shape 3882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Conexiunea Wi-Fi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Microcontrollerul genereaza punctul de acces Wi-Fi si transmite date catre PC.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3" name="Shape 388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Shape 3888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Time-of-Flight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Senzor de ultima generatie in domeniul masuratorilor laser, incorporat in cea mai mica capsula existenta pe piata.</a:t>
            </a:r>
          </a:p>
        </p:txBody>
      </p:sp>
      <p:sp>
        <p:nvSpPr>
          <p:cNvPr id="3889" name="Shape 3889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VL53L0X</a:t>
            </a:r>
          </a:p>
        </p:txBody>
      </p:sp>
      <p:sp>
        <p:nvSpPr>
          <p:cNvPr id="3890" name="Shape 3890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Rapid si precis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Senzorul VL53L0X este capabil sa masoare distanta pana la 2 metri cu o precizie de 1 milimetru in mai putin de 30 de milisecunde.</a:t>
            </a:r>
          </a:p>
        </p:txBody>
      </p:sp>
      <p:sp>
        <p:nvSpPr>
          <p:cNvPr id="3891" name="Shape 3891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Shape 3896"/>
          <p:cNvSpPr txBox="1"/>
          <p:nvPr>
            <p:ph type="title"/>
          </p:nvPr>
        </p:nvSpPr>
        <p:spPr>
          <a:xfrm>
            <a:off x="4453700" y="1653775"/>
            <a:ext cx="2981400" cy="8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INSPIRAT DIN DOMENIUL AUTOMOTIVE</a:t>
            </a:r>
          </a:p>
        </p:txBody>
      </p:sp>
      <p:sp>
        <p:nvSpPr>
          <p:cNvPr id="3897" name="Shape 3897"/>
          <p:cNvSpPr txBox="1"/>
          <p:nvPr>
            <p:ph idx="1" type="body"/>
          </p:nvPr>
        </p:nvSpPr>
        <p:spPr>
          <a:xfrm>
            <a:off x="152400" y="2511175"/>
            <a:ext cx="7282800" cy="218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Utilizarea unui senzor Time-of-Flight montat pe axul unui motor pentru a genera o harta in jurul unui robot nu este o idee noua. Google, Ford, Uber si alti giganti ai industriei au folosit acelasi tip de tehnologie pentru a proiecta masini autonome.</a:t>
            </a:r>
          </a:p>
        </p:txBody>
      </p:sp>
      <p:sp>
        <p:nvSpPr>
          <p:cNvPr id="3898" name="Shape 3898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25bits-car-tmagArticle.jpg" id="3899" name="Shape 3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3610" cy="23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